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90" r:id="rId4"/>
    <p:sldId id="311" r:id="rId5"/>
    <p:sldId id="292" r:id="rId6"/>
    <p:sldId id="312" r:id="rId7"/>
    <p:sldId id="294" r:id="rId8"/>
    <p:sldId id="313" r:id="rId9"/>
    <p:sldId id="307" r:id="rId10"/>
    <p:sldId id="314" r:id="rId11"/>
    <p:sldId id="308" r:id="rId12"/>
    <p:sldId id="315" r:id="rId13"/>
    <p:sldId id="309" r:id="rId14"/>
    <p:sldId id="316" r:id="rId15"/>
    <p:sldId id="310" r:id="rId16"/>
    <p:sldId id="317" r:id="rId17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0" autoAdjust="0"/>
    <p:restoredTop sz="94660"/>
  </p:normalViewPr>
  <p:slideViewPr>
    <p:cSldViewPr>
      <p:cViewPr>
        <p:scale>
          <a:sx n="95" d="100"/>
          <a:sy n="95" d="100"/>
        </p:scale>
        <p:origin x="390" y="-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06.10.2014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.gif"/><Relationship Id="rId12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2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Bewegung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Geschwindigkeit</a:t>
            </a:r>
          </a:p>
          <a:p>
            <a:pPr algn="ctr"/>
            <a:r>
              <a:rPr lang="de-DE" sz="1200" dirty="0" smtClean="0"/>
              <a:t>Körper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343 m/s</a:t>
            </a:r>
          </a:p>
          <a:p>
            <a:pPr algn="ctr"/>
            <a:r>
              <a:rPr lang="de-DE" sz="1200" dirty="0" smtClean="0"/>
              <a:t>Hören</a:t>
            </a:r>
          </a:p>
          <a:p>
            <a:pPr algn="ctr"/>
            <a:r>
              <a:rPr lang="de-DE" sz="1200" dirty="0" smtClean="0"/>
              <a:t>Ton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Kraft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Masse</a:t>
            </a:r>
          </a:p>
          <a:p>
            <a:pPr algn="ctr"/>
            <a:r>
              <a:rPr lang="de-DE" sz="1200" dirty="0" smtClean="0"/>
              <a:t>Körper</a:t>
            </a:r>
            <a:endParaRPr lang="de-DE" sz="1200" dirty="0"/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Bewegung</a:t>
            </a:r>
          </a:p>
          <a:p>
            <a:pPr algn="ctr"/>
            <a:r>
              <a:rPr lang="de-DE" sz="1200" dirty="0" smtClean="0"/>
              <a:t>Geschwindigkeit</a:t>
            </a:r>
          </a:p>
          <a:p>
            <a:pPr algn="ctr"/>
            <a:r>
              <a:rPr lang="de-DE" sz="1200" dirty="0" smtClean="0"/>
              <a:t>Lage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Kinetische Energie</a:t>
            </a:r>
            <a:endParaRPr lang="de-DE" sz="16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Höhe</a:t>
            </a:r>
          </a:p>
          <a:p>
            <a:pPr algn="ctr"/>
            <a:r>
              <a:rPr lang="de-DE" sz="1200" dirty="0" smtClean="0"/>
              <a:t>Lage</a:t>
            </a:r>
          </a:p>
          <a:p>
            <a:pPr algn="ctr"/>
            <a:r>
              <a:rPr lang="de-DE" sz="1200" dirty="0" smtClean="0"/>
              <a:t>Bewegung</a:t>
            </a:r>
            <a:endParaRPr lang="de-DE" sz="1200" dirty="0"/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Potentielle Energie</a:t>
            </a:r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Arbeit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Weg</a:t>
            </a:r>
          </a:p>
          <a:p>
            <a:pPr algn="ctr"/>
            <a:r>
              <a:rPr lang="de-DE" sz="1200" dirty="0" smtClean="0"/>
              <a:t>Körper</a:t>
            </a:r>
            <a:endParaRPr lang="de-DE" sz="1200" dirty="0"/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Geschwindigkeit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Körper</a:t>
            </a:r>
          </a:p>
          <a:p>
            <a:pPr algn="ctr"/>
            <a:r>
              <a:rPr lang="de-DE" sz="1200" dirty="0" smtClean="0"/>
              <a:t>Bewegung</a:t>
            </a:r>
            <a:endParaRPr lang="de-DE" sz="1200" dirty="0"/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Beschleunigung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Zeit</a:t>
            </a:r>
          </a:p>
          <a:p>
            <a:pPr algn="ctr"/>
            <a:r>
              <a:rPr lang="de-DE" sz="1200" dirty="0" smtClean="0"/>
              <a:t>schneller</a:t>
            </a:r>
          </a:p>
          <a:p>
            <a:pPr algn="ctr"/>
            <a:r>
              <a:rPr lang="de-DE" sz="1200" dirty="0" smtClean="0"/>
              <a:t>Geschwindigkeit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Erdbeschleunigung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9,81 m/s²</a:t>
            </a:r>
          </a:p>
          <a:p>
            <a:pPr algn="ctr"/>
            <a:r>
              <a:rPr lang="de-DE" sz="1200" dirty="0" smtClean="0"/>
              <a:t>Anziehungskraft</a:t>
            </a:r>
          </a:p>
          <a:p>
            <a:pPr algn="ctr"/>
            <a:r>
              <a:rPr lang="de-DE" sz="1200" dirty="0" smtClean="0"/>
              <a:t>Konstante</a:t>
            </a:r>
            <a:endParaRPr lang="de-DE" sz="1200" dirty="0"/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/>
              <a:t>Schallgeschwdkt</a:t>
            </a:r>
            <a:r>
              <a:rPr lang="de-DE" sz="1600" b="1" dirty="0" smtClean="0"/>
              <a:t>.</a:t>
            </a:r>
            <a:endParaRPr lang="de-DE" sz="1600" b="1" dirty="0"/>
          </a:p>
        </p:txBody>
      </p:sp>
      <p:pic>
        <p:nvPicPr>
          <p:cNvPr id="1026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128607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6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28" y="111119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7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12" y="113894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8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4165753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9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761" y="4164592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0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31" y="4164592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1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41" y="7151895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2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968" y="714873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3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30" y="714873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602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Text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Text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Text</a:t>
            </a:r>
            <a:endParaRPr lang="de-DE" sz="1600" b="1" dirty="0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Text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Text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Text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Text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Text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6" y="7151895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6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37" y="7153032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7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97" y="7157839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8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62" y="417731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9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28" y="4180227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0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97" y="417731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1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1" y="117608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2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62" y="117417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3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617" y="116110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6367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Begriff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Begriff</a:t>
            </a:r>
            <a:endParaRPr lang="de-DE" sz="1200" dirty="0"/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Begriff</a:t>
            </a:r>
            <a:endParaRPr lang="de-DE" sz="1200" dirty="0"/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Text</a:t>
            </a:r>
          </a:p>
          <a:p>
            <a:endParaRPr lang="de-DE" sz="1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891971" y="1053893"/>
            <a:ext cx="5086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Verändert nach http://halbtagsblog.de/2012/10/16/physik-tabu-zum-download/</a:t>
            </a:r>
            <a:endParaRPr lang="de-DE" sz="1600" dirty="0" smtClean="0"/>
          </a:p>
          <a:p>
            <a:endParaRPr lang="de-DE" sz="1600" dirty="0"/>
          </a:p>
          <a:p>
            <a:r>
              <a:rPr lang="de-DE" sz="1600" dirty="0" smtClean="0"/>
              <a:t>Frei verfügbare Physik-</a:t>
            </a:r>
            <a:r>
              <a:rPr lang="de-DE" sz="1600" dirty="0" err="1" smtClean="0"/>
              <a:t>Cliparts</a:t>
            </a:r>
            <a:r>
              <a:rPr lang="de-DE" sz="1600" dirty="0" smtClean="0"/>
              <a:t> </a:t>
            </a:r>
            <a:r>
              <a:rPr lang="de-DE" sz="1600" dirty="0"/>
              <a:t>von http://etc.usf.edu/clipart/galleries/772-physics</a:t>
            </a:r>
          </a:p>
        </p:txBody>
      </p:sp>
    </p:spTree>
    <p:extLst>
      <p:ext uri="{BB962C8B-B14F-4D97-AF65-F5344CB8AC3E}">
        <p14:creationId xmlns:p14="http://schemas.microsoft.com/office/powerpoint/2010/main" val="233231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Begriff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Begriff</a:t>
            </a:r>
            <a:endParaRPr lang="de-DE" sz="1200" dirty="0"/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Begriff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Begriff</a:t>
            </a:r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Begriff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Begriff</a:t>
            </a:r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9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74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Weg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Strecke</a:t>
            </a:r>
          </a:p>
          <a:p>
            <a:pPr algn="ctr"/>
            <a:r>
              <a:rPr lang="de-DE" sz="1200" dirty="0" smtClean="0"/>
              <a:t>Entfernung</a:t>
            </a:r>
          </a:p>
          <a:p>
            <a:pPr algn="ctr"/>
            <a:r>
              <a:rPr lang="de-DE" sz="1200" dirty="0" smtClean="0"/>
              <a:t>Formel(</a:t>
            </a:r>
            <a:r>
              <a:rPr lang="de-DE" sz="1200" dirty="0" err="1" smtClean="0"/>
              <a:t>zeichen</a:t>
            </a:r>
            <a:r>
              <a:rPr lang="de-DE" sz="1200" dirty="0" smtClean="0"/>
              <a:t>)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Zeit</a:t>
            </a:r>
            <a:endParaRPr lang="de-DE" sz="1600" b="1" dirty="0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Uhr</a:t>
            </a:r>
          </a:p>
          <a:p>
            <a:pPr algn="ctr"/>
            <a:r>
              <a:rPr lang="de-DE" sz="1200" dirty="0" smtClean="0"/>
              <a:t>Formelzeichen </a:t>
            </a:r>
            <a:r>
              <a:rPr lang="de-DE" sz="1200" i="1" dirty="0" smtClean="0"/>
              <a:t>t</a:t>
            </a:r>
            <a:endParaRPr lang="de-DE" sz="1200" i="1" dirty="0"/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Kreisbewegung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Form</a:t>
            </a:r>
          </a:p>
          <a:p>
            <a:pPr algn="ctr"/>
            <a:r>
              <a:rPr lang="de-DE" sz="1200" dirty="0" smtClean="0"/>
              <a:t>Uhr</a:t>
            </a:r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Elastische Verformung</a:t>
            </a:r>
          </a:p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verbiegen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476672" y="5232321"/>
            <a:ext cx="1939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Plastische</a:t>
            </a:r>
          </a:p>
          <a:p>
            <a:r>
              <a:rPr lang="de-DE" sz="1400" b="1" dirty="0" smtClean="0"/>
              <a:t> Verformung</a:t>
            </a:r>
            <a:endParaRPr lang="de-DE" sz="14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Plastische Verformung</a:t>
            </a:r>
          </a:p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Gummi</a:t>
            </a:r>
            <a:endParaRPr lang="de-DE" sz="1200" dirty="0"/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241032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Elastische Verformung</a:t>
            </a:r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74563" y="3633743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Hebel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Arm</a:t>
            </a:r>
          </a:p>
          <a:p>
            <a:pPr algn="ctr"/>
            <a:r>
              <a:rPr lang="de-DE" sz="1200" dirty="0" smtClean="0"/>
              <a:t>einseitig</a:t>
            </a:r>
          </a:p>
          <a:p>
            <a:pPr algn="ctr"/>
            <a:r>
              <a:rPr lang="de-DE" sz="1200" dirty="0" smtClean="0"/>
              <a:t>zweiseitig</a:t>
            </a:r>
            <a:endParaRPr lang="de-DE" sz="1200" dirty="0"/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Magnet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Nordpol</a:t>
            </a:r>
          </a:p>
          <a:p>
            <a:pPr algn="ctr"/>
            <a:r>
              <a:rPr lang="de-DE" sz="1200" dirty="0" smtClean="0"/>
              <a:t>Kompass</a:t>
            </a:r>
            <a:endParaRPr lang="de-DE" sz="1200" dirty="0"/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Masse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Gewicht</a:t>
            </a:r>
          </a:p>
          <a:p>
            <a:pPr algn="ctr"/>
            <a:r>
              <a:rPr lang="de-DE" sz="1200" dirty="0" smtClean="0"/>
              <a:t>Kilogramm</a:t>
            </a:r>
          </a:p>
          <a:p>
            <a:pPr algn="ctr"/>
            <a:r>
              <a:rPr lang="de-DE" sz="1200" dirty="0" smtClean="0"/>
              <a:t>schwer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Gewicht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Masse</a:t>
            </a:r>
          </a:p>
          <a:p>
            <a:pPr algn="ctr"/>
            <a:r>
              <a:rPr lang="de-DE" sz="1200" dirty="0" smtClean="0"/>
              <a:t>Kilogramm</a:t>
            </a:r>
          </a:p>
          <a:p>
            <a:pPr algn="ctr"/>
            <a:r>
              <a:rPr lang="de-DE" sz="1200" dirty="0" smtClean="0"/>
              <a:t>schwer</a:t>
            </a:r>
            <a:endParaRPr lang="de-DE" sz="1200" dirty="0"/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1" y="709136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6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169" y="711014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7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615" y="7116489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8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0" y="4032779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9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168" y="403857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0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8" y="7133162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1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0" y="109032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2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167" y="109333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3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84" y="110626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6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62" y="4037434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246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Vektor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Pfeil</a:t>
            </a:r>
          </a:p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Richtung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Newton</a:t>
            </a:r>
          </a:p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Gewicht</a:t>
            </a:r>
            <a:endParaRPr lang="de-DE" sz="1200" dirty="0"/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Bremsweg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Auto</a:t>
            </a:r>
          </a:p>
          <a:p>
            <a:pPr algn="ctr"/>
            <a:r>
              <a:rPr lang="de-DE" sz="1200" dirty="0" smtClean="0"/>
              <a:t>langsam(er)</a:t>
            </a:r>
          </a:p>
          <a:p>
            <a:pPr algn="ctr"/>
            <a:r>
              <a:rPr lang="de-DE" sz="1200" dirty="0" smtClean="0"/>
              <a:t>Strecke</a:t>
            </a:r>
            <a:endParaRPr lang="de-DE" sz="1200" dirty="0"/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schnell</a:t>
            </a:r>
          </a:p>
          <a:p>
            <a:pPr algn="ctr"/>
            <a:r>
              <a:rPr lang="de-DE" sz="1200" dirty="0" smtClean="0"/>
              <a:t>langsam</a:t>
            </a:r>
          </a:p>
          <a:p>
            <a:pPr algn="ctr"/>
            <a:r>
              <a:rPr lang="de-DE" sz="1200" dirty="0" smtClean="0"/>
              <a:t>Bewegung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Geschwindigkeit</a:t>
            </a:r>
            <a:endParaRPr lang="de-DE" sz="16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schnell</a:t>
            </a:r>
          </a:p>
          <a:p>
            <a:pPr algn="ctr"/>
            <a:r>
              <a:rPr lang="de-DE" sz="1200" dirty="0" smtClean="0"/>
              <a:t>Bewegung</a:t>
            </a:r>
            <a:endParaRPr lang="de-DE" sz="1200" dirty="0"/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Lichtgeschwindigkeit</a:t>
            </a:r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Impuls</a:t>
            </a:r>
            <a:endParaRPr lang="de-DE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Abgerundetes Rechteck 115"/>
              <p:cNvSpPr/>
              <p:nvPr/>
            </p:nvSpPr>
            <p:spPr>
              <a:xfrm>
                <a:off x="4516842" y="5792971"/>
                <a:ext cx="1728192" cy="79150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Schwung</a:t>
                </a:r>
              </a:p>
              <a:p>
                <a:pPr algn="ctr"/>
                <a:r>
                  <a:rPr lang="de-DE" sz="1200" dirty="0" smtClean="0"/>
                  <a:t>Wucht</a:t>
                </a:r>
              </a:p>
              <a:p>
                <a:pPr algn="ctr"/>
                <a:r>
                  <a:rPr lang="de-DE" sz="1200" dirty="0" smtClean="0"/>
                  <a:t>Formelzeichen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1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2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de-DE" sz="1200" dirty="0"/>
              </a:p>
            </p:txBody>
          </p:sp>
        </mc:Choice>
        <mc:Fallback xmlns="">
          <p:sp>
            <p:nvSpPr>
              <p:cNvPr id="116" name="Abgerundetes Rechteck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42" y="5792971"/>
                <a:ext cx="1728192" cy="791508"/>
              </a:xfrm>
              <a:prstGeom prst="round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Trägheitssatz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Impuls</a:t>
            </a:r>
          </a:p>
          <a:p>
            <a:pPr algn="ctr"/>
            <a:r>
              <a:rPr lang="de-DE" sz="1200" dirty="0" smtClean="0"/>
              <a:t>Schwung</a:t>
            </a:r>
          </a:p>
          <a:p>
            <a:pPr algn="ctr"/>
            <a:r>
              <a:rPr lang="de-DE" sz="1200" dirty="0" smtClean="0"/>
              <a:t>erhalten</a:t>
            </a:r>
            <a:endParaRPr lang="de-DE" sz="1200" dirty="0"/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256657"/>
            <a:ext cx="1939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Impuls-</a:t>
            </a:r>
          </a:p>
          <a:p>
            <a:r>
              <a:rPr lang="de-DE" sz="1600" b="1" dirty="0" err="1" smtClean="0"/>
              <a:t>erhaltungssatz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Schwung</a:t>
            </a:r>
          </a:p>
          <a:p>
            <a:pPr algn="ctr"/>
            <a:r>
              <a:rPr lang="de-DE" sz="1200" dirty="0" smtClean="0"/>
              <a:t>Wucht</a:t>
            </a:r>
          </a:p>
          <a:p>
            <a:pPr algn="ctr"/>
            <a:r>
              <a:rPr lang="de-DE" sz="1200" dirty="0" smtClean="0"/>
              <a:t>erhalten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Kraft</a:t>
            </a:r>
            <a:endParaRPr lang="de-DE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Abgerundetes Rechteck 139"/>
              <p:cNvSpPr/>
              <p:nvPr/>
            </p:nvSpPr>
            <p:spPr>
              <a:xfrm>
                <a:off x="4516842" y="8801362"/>
                <a:ext cx="1728192" cy="791508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de-DE" sz="1200" dirty="0" smtClean="0"/>
                  <a:t>Impulsänderung</a:t>
                </a:r>
              </a:p>
              <a:p>
                <a:pPr algn="ctr"/>
                <a:r>
                  <a:rPr lang="de-DE" sz="1200" dirty="0" smtClean="0"/>
                  <a:t>Wirkung</a:t>
                </a:r>
              </a:p>
              <a:p>
                <a:pPr algn="ctr"/>
                <a:r>
                  <a:rPr lang="de-DE" sz="1200" dirty="0"/>
                  <a:t>Formelzeichen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200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endParaRPr lang="de-DE" sz="1200" dirty="0"/>
              </a:p>
            </p:txBody>
          </p:sp>
        </mc:Choice>
        <mc:Fallback xmlns="">
          <p:sp>
            <p:nvSpPr>
              <p:cNvPr id="140" name="Abgerundetes Rechteck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842" y="8801362"/>
                <a:ext cx="1728192" cy="791508"/>
              </a:xfrm>
              <a:prstGeom prst="round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Federkraftmesser</a:t>
            </a:r>
            <a:endParaRPr lang="de-DE" sz="1600" b="1" dirty="0"/>
          </a:p>
        </p:txBody>
      </p:sp>
      <p:pic>
        <p:nvPicPr>
          <p:cNvPr id="65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0" y="109032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6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965" y="1080974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7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403" y="109032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8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99" y="410604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69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45" y="410950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0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12" y="4106048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1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99" y="7089480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2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45" y="7037202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3" name="Picture 2" descr="Atwood Mach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048" y="7091613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144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04172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Reibung</a:t>
            </a:r>
            <a:endParaRPr lang="de-DE" sz="16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Kraft</a:t>
            </a:r>
          </a:p>
          <a:p>
            <a:pPr algn="ctr"/>
            <a:r>
              <a:rPr lang="de-DE" sz="1200" dirty="0" smtClean="0"/>
              <a:t>heiß</a:t>
            </a:r>
            <a:endParaRPr lang="de-DE" sz="1200" dirty="0"/>
          </a:p>
          <a:p>
            <a:pPr algn="ctr"/>
            <a:r>
              <a:rPr lang="de-DE" sz="1200" dirty="0" smtClean="0"/>
              <a:t>Verlust</a:t>
            </a:r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Mechanik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Lautstärke</a:t>
            </a:r>
            <a:endParaRPr lang="de-DE" sz="1600" b="1" dirty="0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Dezibel</a:t>
            </a:r>
          </a:p>
          <a:p>
            <a:pPr algn="ctr"/>
            <a:r>
              <a:rPr lang="de-DE" sz="1200" dirty="0" smtClean="0"/>
              <a:t>Amplitude</a:t>
            </a:r>
          </a:p>
          <a:p>
            <a:pPr algn="ctr"/>
            <a:r>
              <a:rPr lang="de-DE" sz="1200" dirty="0" smtClean="0"/>
              <a:t>leise</a:t>
            </a:r>
            <a:endParaRPr lang="de-DE" sz="1200" dirty="0"/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Akustik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Brechung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Knick</a:t>
            </a:r>
          </a:p>
          <a:p>
            <a:pPr algn="ctr"/>
            <a:r>
              <a:rPr lang="de-DE" sz="1200" dirty="0" smtClean="0"/>
              <a:t>Lichtstrahl</a:t>
            </a:r>
          </a:p>
          <a:p>
            <a:pPr algn="ctr"/>
            <a:r>
              <a:rPr lang="de-DE" sz="1200" dirty="0" smtClean="0"/>
              <a:t>Licht</a:t>
            </a:r>
            <a:endParaRPr lang="de-DE" sz="1200" dirty="0"/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Winkel</a:t>
            </a:r>
          </a:p>
          <a:p>
            <a:pPr algn="ctr"/>
            <a:r>
              <a:rPr lang="de-DE" sz="1200" dirty="0" smtClean="0"/>
              <a:t>Lichtstrahl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Reflexionsgesetz</a:t>
            </a:r>
            <a:endParaRPr lang="de-DE" sz="16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Schatten</a:t>
            </a:r>
          </a:p>
          <a:p>
            <a:pPr algn="ctr"/>
            <a:r>
              <a:rPr lang="de-DE" sz="1200" dirty="0" smtClean="0"/>
              <a:t>Halbschatten</a:t>
            </a:r>
          </a:p>
          <a:p>
            <a:pPr algn="ctr"/>
            <a:r>
              <a:rPr lang="de-DE" sz="1200" dirty="0" smtClean="0"/>
              <a:t>Licht</a:t>
            </a:r>
            <a:endParaRPr lang="de-DE" sz="1200" dirty="0"/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Kernschatten</a:t>
            </a:r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Linse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Brennweite</a:t>
            </a:r>
          </a:p>
          <a:p>
            <a:pPr algn="ctr"/>
            <a:r>
              <a:rPr lang="de-DE" sz="1200" dirty="0" smtClean="0"/>
              <a:t>Brechung</a:t>
            </a:r>
          </a:p>
          <a:p>
            <a:pPr algn="ctr"/>
            <a:r>
              <a:rPr lang="de-DE" sz="1200" dirty="0" smtClean="0"/>
              <a:t>Feuer</a:t>
            </a:r>
            <a:endParaRPr lang="de-DE" sz="1200" dirty="0"/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Lichtbündel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Randstrahl</a:t>
            </a:r>
          </a:p>
          <a:p>
            <a:pPr algn="ctr"/>
            <a:r>
              <a:rPr lang="de-DE" sz="1200" dirty="0" smtClean="0"/>
              <a:t>Linse</a:t>
            </a:r>
            <a:endParaRPr lang="de-DE" sz="1200" dirty="0"/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Lichtstrahl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Lichtbündel</a:t>
            </a:r>
          </a:p>
          <a:p>
            <a:pPr algn="ctr"/>
            <a:r>
              <a:rPr lang="de-DE" sz="1200" dirty="0" smtClean="0"/>
              <a:t>Modell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Optik</a:t>
            </a:r>
            <a:endParaRPr lang="de-DE" dirty="0"/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Mechanik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Bewegung</a:t>
            </a:r>
          </a:p>
          <a:p>
            <a:pPr algn="ctr"/>
            <a:r>
              <a:rPr lang="de-DE" sz="1200" dirty="0" smtClean="0"/>
              <a:t>Geschwindigkeit</a:t>
            </a:r>
            <a:endParaRPr lang="de-DE" sz="1200" dirty="0"/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01" y="1065029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2050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187" y="1062055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3" y="4099283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70" y="4106625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086" y="4106625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50" y="7131673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Reflection of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997" y="7167654"/>
            <a:ext cx="1443117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Atwood Mac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760" y="7215381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2052" name="Picture 4" descr="Tuning fork and bo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10" y="1146209"/>
            <a:ext cx="1295470" cy="121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476672" y="416497"/>
            <a:ext cx="5976664" cy="916029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74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9672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48680" y="2281394"/>
            <a:ext cx="1939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Naturwissenschaftliche</a:t>
            </a:r>
            <a:endParaRPr lang="de-DE" sz="1200" b="1" dirty="0" smtClean="0"/>
          </a:p>
          <a:p>
            <a:r>
              <a:rPr lang="de-DE" sz="1200" b="1" dirty="0" smtClean="0"/>
              <a:t>Arbeitsweise</a:t>
            </a:r>
            <a:endParaRPr lang="de-DE" sz="12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688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Hypothese</a:t>
            </a:r>
          </a:p>
          <a:p>
            <a:pPr algn="ctr"/>
            <a:r>
              <a:rPr lang="de-DE" sz="1200" dirty="0" smtClean="0"/>
              <a:t>Versuch</a:t>
            </a:r>
            <a:endParaRPr lang="de-DE" sz="1200" dirty="0"/>
          </a:p>
        </p:txBody>
      </p:sp>
      <p:sp>
        <p:nvSpPr>
          <p:cNvPr id="75" name="Rechteck 74"/>
          <p:cNvSpPr/>
          <p:nvPr/>
        </p:nvSpPr>
        <p:spPr>
          <a:xfrm>
            <a:off x="671789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74" name="Ellipse 73"/>
          <p:cNvSpPr/>
          <p:nvPr/>
        </p:nvSpPr>
        <p:spPr>
          <a:xfrm>
            <a:off x="548680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2445499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/>
          <p:cNvSpPr/>
          <p:nvPr/>
        </p:nvSpPr>
        <p:spPr>
          <a:xfrm>
            <a:off x="2445499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>
            <a:off x="2566515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Wissenschaft</a:t>
            </a:r>
          </a:p>
          <a:p>
            <a:pPr algn="ctr"/>
            <a:r>
              <a:rPr lang="de-DE" sz="1200" dirty="0" smtClean="0"/>
              <a:t>Gesetz</a:t>
            </a:r>
          </a:p>
          <a:p>
            <a:pPr algn="ctr"/>
            <a:r>
              <a:rPr lang="de-DE" sz="1200" dirty="0" smtClean="0"/>
              <a:t>Natur</a:t>
            </a:r>
          </a:p>
        </p:txBody>
      </p:sp>
      <p:sp>
        <p:nvSpPr>
          <p:cNvPr id="86" name="Rechteck 85"/>
          <p:cNvSpPr/>
          <p:nvPr/>
        </p:nvSpPr>
        <p:spPr>
          <a:xfrm>
            <a:off x="2617616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87" name="Ellipse 86"/>
          <p:cNvSpPr/>
          <p:nvPr/>
        </p:nvSpPr>
        <p:spPr>
          <a:xfrm>
            <a:off x="2494507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8" name="Rechteck 87"/>
          <p:cNvSpPr/>
          <p:nvPr/>
        </p:nvSpPr>
        <p:spPr>
          <a:xfrm>
            <a:off x="4391326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4391326" y="628140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Textfeld 90"/>
          <p:cNvSpPr txBox="1"/>
          <p:nvPr/>
        </p:nvSpPr>
        <p:spPr>
          <a:xfrm>
            <a:off x="4395826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Diagramm</a:t>
            </a:r>
            <a:endParaRPr lang="de-DE" sz="1600" b="1" dirty="0"/>
          </a:p>
        </p:txBody>
      </p:sp>
      <p:sp>
        <p:nvSpPr>
          <p:cNvPr id="92" name="Abgerundetes Rechteck 91"/>
          <p:cNvSpPr/>
          <p:nvPr/>
        </p:nvSpPr>
        <p:spPr>
          <a:xfrm>
            <a:off x="4512342" y="2768635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Schaubild</a:t>
            </a:r>
            <a:endParaRPr lang="de-DE" sz="1200" dirty="0"/>
          </a:p>
        </p:txBody>
      </p:sp>
      <p:sp>
        <p:nvSpPr>
          <p:cNvPr id="94" name="Rechteck 93"/>
          <p:cNvSpPr/>
          <p:nvPr/>
        </p:nvSpPr>
        <p:spPr>
          <a:xfrm>
            <a:off x="4563443" y="695181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95" name="Ellipse 94"/>
          <p:cNvSpPr/>
          <p:nvPr/>
        </p:nvSpPr>
        <p:spPr>
          <a:xfrm>
            <a:off x="4440334" y="695181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/>
        </p:nvSpPr>
        <p:spPr>
          <a:xfrm>
            <a:off x="6337153" y="628140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/>
          <p:cNvSpPr/>
          <p:nvPr/>
        </p:nvSpPr>
        <p:spPr>
          <a:xfrm>
            <a:off x="504172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>
            <a:off x="625188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Thermometer</a:t>
            </a:r>
          </a:p>
          <a:p>
            <a:pPr algn="ctr"/>
            <a:r>
              <a:rPr lang="de-DE" sz="1200" dirty="0" smtClean="0"/>
              <a:t>Celsius</a:t>
            </a:r>
          </a:p>
          <a:p>
            <a:pPr algn="ctr"/>
            <a:r>
              <a:rPr lang="de-DE" sz="1200" dirty="0" smtClean="0"/>
              <a:t>warm, kalt</a:t>
            </a:r>
            <a:endParaRPr lang="de-DE" sz="1200" dirty="0"/>
          </a:p>
        </p:txBody>
      </p:sp>
      <p:sp>
        <p:nvSpPr>
          <p:cNvPr id="102" name="Rechteck 101"/>
          <p:cNvSpPr/>
          <p:nvPr/>
        </p:nvSpPr>
        <p:spPr>
          <a:xfrm>
            <a:off x="676289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Thermodynamik</a:t>
            </a:r>
            <a:endParaRPr lang="de-DE" dirty="0"/>
          </a:p>
        </p:txBody>
      </p:sp>
      <p:sp>
        <p:nvSpPr>
          <p:cNvPr id="103" name="Ellipse 102"/>
          <p:cNvSpPr/>
          <p:nvPr/>
        </p:nvSpPr>
        <p:spPr>
          <a:xfrm>
            <a:off x="553180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4" name="Rechteck 103"/>
          <p:cNvSpPr/>
          <p:nvPr/>
        </p:nvSpPr>
        <p:spPr>
          <a:xfrm>
            <a:off x="2449999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Textfeld 98"/>
          <p:cNvSpPr txBox="1"/>
          <p:nvPr/>
        </p:nvSpPr>
        <p:spPr>
          <a:xfrm>
            <a:off x="508672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Temperatur</a:t>
            </a:r>
            <a:endParaRPr lang="de-DE" sz="1600" b="1" dirty="0"/>
          </a:p>
        </p:txBody>
      </p:sp>
      <p:sp>
        <p:nvSpPr>
          <p:cNvPr id="106" name="Rechteck 105"/>
          <p:cNvSpPr/>
          <p:nvPr/>
        </p:nvSpPr>
        <p:spPr>
          <a:xfrm>
            <a:off x="2449999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Abgerundetes Rechteck 107"/>
          <p:cNvSpPr/>
          <p:nvPr/>
        </p:nvSpPr>
        <p:spPr>
          <a:xfrm>
            <a:off x="2571015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Temperatur</a:t>
            </a:r>
          </a:p>
          <a:p>
            <a:pPr algn="ctr"/>
            <a:r>
              <a:rPr lang="de-DE" sz="1200" dirty="0" smtClean="0"/>
              <a:t>Einheit</a:t>
            </a:r>
          </a:p>
          <a:p>
            <a:pPr algn="ctr"/>
            <a:r>
              <a:rPr lang="de-DE" sz="1200" dirty="0" smtClean="0"/>
              <a:t>Celsius</a:t>
            </a:r>
            <a:endParaRPr lang="de-DE" sz="1200" dirty="0"/>
          </a:p>
        </p:txBody>
      </p:sp>
      <p:sp>
        <p:nvSpPr>
          <p:cNvPr id="110" name="Rechteck 109"/>
          <p:cNvSpPr/>
          <p:nvPr/>
        </p:nvSpPr>
        <p:spPr>
          <a:xfrm>
            <a:off x="2622116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Thermodynamik</a:t>
            </a:r>
            <a:endParaRPr lang="de-DE" dirty="0"/>
          </a:p>
        </p:txBody>
      </p:sp>
      <p:sp>
        <p:nvSpPr>
          <p:cNvPr id="111" name="Ellipse 110"/>
          <p:cNvSpPr/>
          <p:nvPr/>
        </p:nvSpPr>
        <p:spPr>
          <a:xfrm>
            <a:off x="2499007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2" name="Rechteck 111"/>
          <p:cNvSpPr/>
          <p:nvPr/>
        </p:nvSpPr>
        <p:spPr>
          <a:xfrm>
            <a:off x="4395826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2454499" y="547854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Kelvin</a:t>
            </a:r>
            <a:endParaRPr lang="de-DE" sz="1600" b="1" dirty="0"/>
          </a:p>
        </p:txBody>
      </p:sp>
      <p:sp>
        <p:nvSpPr>
          <p:cNvPr id="114" name="Rechteck 113"/>
          <p:cNvSpPr/>
          <p:nvPr/>
        </p:nvSpPr>
        <p:spPr>
          <a:xfrm>
            <a:off x="4395826" y="3652476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Textfeld 114"/>
          <p:cNvSpPr txBox="1"/>
          <p:nvPr/>
        </p:nvSpPr>
        <p:spPr>
          <a:xfrm>
            <a:off x="4400326" y="5474162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Überdruck</a:t>
            </a:r>
            <a:endParaRPr lang="de-DE" sz="1600" b="1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4516842" y="5792971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Druck</a:t>
            </a:r>
            <a:endParaRPr lang="de-DE" sz="1200" dirty="0"/>
          </a:p>
        </p:txBody>
      </p:sp>
      <p:sp>
        <p:nvSpPr>
          <p:cNvPr id="118" name="Rechteck 117"/>
          <p:cNvSpPr/>
          <p:nvPr/>
        </p:nvSpPr>
        <p:spPr>
          <a:xfrm>
            <a:off x="4567943" y="3719517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Thermodynamik</a:t>
            </a:r>
            <a:endParaRPr lang="de-DE" dirty="0"/>
          </a:p>
        </p:txBody>
      </p:sp>
      <p:sp>
        <p:nvSpPr>
          <p:cNvPr id="119" name="Ellipse 118"/>
          <p:cNvSpPr/>
          <p:nvPr/>
        </p:nvSpPr>
        <p:spPr>
          <a:xfrm>
            <a:off x="4444834" y="3719517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0" name="Rechteck 119"/>
          <p:cNvSpPr/>
          <p:nvPr/>
        </p:nvSpPr>
        <p:spPr>
          <a:xfrm>
            <a:off x="6341653" y="3652476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Rechteck 121"/>
          <p:cNvSpPr/>
          <p:nvPr/>
        </p:nvSpPr>
        <p:spPr>
          <a:xfrm>
            <a:off x="504172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508672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Frequenz</a:t>
            </a:r>
            <a:endParaRPr lang="de-DE" sz="1600" b="1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625188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Tonhöhe</a:t>
            </a:r>
          </a:p>
          <a:p>
            <a:pPr algn="ctr"/>
            <a:r>
              <a:rPr lang="de-DE" sz="1200" dirty="0" smtClean="0"/>
              <a:t>Schwingung</a:t>
            </a:r>
            <a:endParaRPr lang="de-DE" sz="1200" dirty="0"/>
          </a:p>
        </p:txBody>
      </p:sp>
      <p:sp>
        <p:nvSpPr>
          <p:cNvPr id="126" name="Rechteck 125"/>
          <p:cNvSpPr/>
          <p:nvPr/>
        </p:nvSpPr>
        <p:spPr>
          <a:xfrm>
            <a:off x="676289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27" name="Ellipse 126"/>
          <p:cNvSpPr/>
          <p:nvPr/>
        </p:nvSpPr>
        <p:spPr>
          <a:xfrm>
            <a:off x="553180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8" name="Rechteck 127"/>
          <p:cNvSpPr/>
          <p:nvPr/>
        </p:nvSpPr>
        <p:spPr>
          <a:xfrm>
            <a:off x="2449999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0" name="Rechteck 129"/>
          <p:cNvSpPr/>
          <p:nvPr/>
        </p:nvSpPr>
        <p:spPr>
          <a:xfrm>
            <a:off x="2449999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/>
          <p:cNvSpPr txBox="1"/>
          <p:nvPr/>
        </p:nvSpPr>
        <p:spPr>
          <a:xfrm>
            <a:off x="2454499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Akustik</a:t>
            </a:r>
            <a:endParaRPr lang="de-DE" sz="1600" b="1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2571015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Ton</a:t>
            </a:r>
          </a:p>
          <a:p>
            <a:pPr algn="ctr"/>
            <a:r>
              <a:rPr lang="de-DE" sz="1200" dirty="0" smtClean="0"/>
              <a:t>Geräusch</a:t>
            </a:r>
          </a:p>
          <a:p>
            <a:pPr algn="ctr"/>
            <a:r>
              <a:rPr lang="de-DE" sz="1200" dirty="0" smtClean="0"/>
              <a:t>Instrument</a:t>
            </a:r>
            <a:endParaRPr lang="de-DE" sz="1200" dirty="0"/>
          </a:p>
        </p:txBody>
      </p:sp>
      <p:sp>
        <p:nvSpPr>
          <p:cNvPr id="134" name="Rechteck 133"/>
          <p:cNvSpPr/>
          <p:nvPr/>
        </p:nvSpPr>
        <p:spPr>
          <a:xfrm>
            <a:off x="2622116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Akustik</a:t>
            </a:r>
            <a:endParaRPr lang="de-DE" dirty="0"/>
          </a:p>
        </p:txBody>
      </p:sp>
      <p:sp>
        <p:nvSpPr>
          <p:cNvPr id="135" name="Ellipse 134"/>
          <p:cNvSpPr/>
          <p:nvPr/>
        </p:nvSpPr>
        <p:spPr>
          <a:xfrm>
            <a:off x="2499007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7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4395826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8" name="Rechteck 137"/>
          <p:cNvSpPr/>
          <p:nvPr/>
        </p:nvSpPr>
        <p:spPr>
          <a:xfrm>
            <a:off x="4395826" y="6660867"/>
            <a:ext cx="1944216" cy="3024336"/>
          </a:xfrm>
          <a:prstGeom prst="rect">
            <a:avLst/>
          </a:prstGeom>
          <a:blipFill dpi="0" rotWithShape="1">
            <a:blip r:embed="rId2" cstate="print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175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9" name="Textfeld 138"/>
          <p:cNvSpPr txBox="1"/>
          <p:nvPr/>
        </p:nvSpPr>
        <p:spPr>
          <a:xfrm>
            <a:off x="4400326" y="8482553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Erdbeschleunigung</a:t>
            </a:r>
            <a:endParaRPr lang="de-DE" sz="1600" b="1" dirty="0"/>
          </a:p>
        </p:txBody>
      </p:sp>
      <p:sp>
        <p:nvSpPr>
          <p:cNvPr id="140" name="Abgerundetes Rechteck 139"/>
          <p:cNvSpPr/>
          <p:nvPr/>
        </p:nvSpPr>
        <p:spPr>
          <a:xfrm>
            <a:off x="4516842" y="8801362"/>
            <a:ext cx="1728192" cy="7915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9,81 m/s²</a:t>
            </a:r>
          </a:p>
          <a:p>
            <a:pPr algn="ctr"/>
            <a:r>
              <a:rPr lang="de-DE" sz="1200" dirty="0" smtClean="0"/>
              <a:t>Anziehungskraft</a:t>
            </a:r>
          </a:p>
          <a:p>
            <a:pPr algn="ctr"/>
            <a:r>
              <a:rPr lang="de-DE" sz="1200" dirty="0" smtClean="0"/>
              <a:t>Konstante</a:t>
            </a:r>
            <a:endParaRPr lang="de-DE" sz="1200" dirty="0"/>
          </a:p>
        </p:txBody>
      </p:sp>
      <p:sp>
        <p:nvSpPr>
          <p:cNvPr id="142" name="Rechteck 141"/>
          <p:cNvSpPr/>
          <p:nvPr/>
        </p:nvSpPr>
        <p:spPr>
          <a:xfrm>
            <a:off x="4567943" y="6727908"/>
            <a:ext cx="1773709" cy="2462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Mechanik</a:t>
            </a:r>
          </a:p>
        </p:txBody>
      </p:sp>
      <p:sp>
        <p:nvSpPr>
          <p:cNvPr id="143" name="Ellipse 142"/>
          <p:cNvSpPr/>
          <p:nvPr/>
        </p:nvSpPr>
        <p:spPr>
          <a:xfrm>
            <a:off x="4444834" y="6727908"/>
            <a:ext cx="246221" cy="246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6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4" name="Rechteck 143"/>
          <p:cNvSpPr/>
          <p:nvPr/>
        </p:nvSpPr>
        <p:spPr>
          <a:xfrm>
            <a:off x="6341653" y="6660867"/>
            <a:ext cx="479445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Textfeld 82"/>
          <p:cNvSpPr txBox="1"/>
          <p:nvPr/>
        </p:nvSpPr>
        <p:spPr>
          <a:xfrm>
            <a:off x="2449999" y="2449826"/>
            <a:ext cx="1939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Physik.</a:t>
            </a:r>
            <a:endParaRPr lang="de-DE" sz="1600" b="1" dirty="0"/>
          </a:p>
        </p:txBody>
      </p:sp>
      <p:pic>
        <p:nvPicPr>
          <p:cNvPr id="5122" name="Picture 2" descr="Center of Gra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2" y="1007223"/>
            <a:ext cx="1880279" cy="102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Center of Gra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611" y="1007223"/>
            <a:ext cx="1880279" cy="102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enter of Grav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926" y="1007223"/>
            <a:ext cx="1880279" cy="102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George Stephenson's First Locomo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47" y="4142942"/>
            <a:ext cx="1496581" cy="123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6" descr="George Stephenson's First Locomo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476" y="4162797"/>
            <a:ext cx="1496581" cy="123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6" descr="George Stephenson's First Locomot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443" y="4121566"/>
            <a:ext cx="1496581" cy="1239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Atwood Mach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16" y="7097756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79" name="Picture 2" descr="Atwood Mach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75" y="7151895"/>
            <a:ext cx="1461443" cy="1292464"/>
          </a:xfrm>
          <a:prstGeom prst="rect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</p:spPr>
      </p:pic>
      <p:pic>
        <p:nvPicPr>
          <p:cNvPr id="80" name="Picture 4" descr="Tuning fork and bo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72" y="7141705"/>
            <a:ext cx="1295470" cy="121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A4-Papier (210x297 mm)</PresentationFormat>
  <Paragraphs>368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Jan-Martin Klinge</dc:creator>
  <cp:lastModifiedBy>LS</cp:lastModifiedBy>
  <cp:revision>41</cp:revision>
  <dcterms:modified xsi:type="dcterms:W3CDTF">2014-10-06T11:51:12Z</dcterms:modified>
</cp:coreProperties>
</file>